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1.xml.rels" ContentType="application/vnd.openxmlformats-package.relationships+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4.xml" ContentType="application/vnd.openxmlformats-officedocument.presentationml.notesSlide+xml"/>
  <Override PartName="/ppt/_rels/presentation.xml.rels" ContentType="application/vnd.openxmlformats-package.relationships+xml"/>
  <Override PartName="/ppt/media/image22.png" ContentType="image/png"/>
  <Override PartName="/ppt/media/image24.jpeg" ContentType="image/jpeg"/>
  <Override PartName="/ppt/media/image20.jpeg" ContentType="image/jpeg"/>
  <Override PartName="/ppt/media/image19.png" ContentType="image/png"/>
  <Override PartName="/ppt/media/image21.png" ContentType="image/png"/>
  <Override PartName="/ppt/media/image18.jpeg" ContentType="image/jpeg"/>
  <Override PartName="/ppt/media/image15.png" ContentType="image/png"/>
  <Override PartName="/ppt/media/image26.png" ContentType="image/png"/>
  <Override PartName="/ppt/media/image17.jpeg" ContentType="image/jpeg"/>
  <Override PartName="/ppt/media/image16.jpeg" ContentType="image/jpeg"/>
  <Override PartName="/ppt/media/image1.png" ContentType="image/png"/>
  <Override PartName="/ppt/media/image31.png" ContentType="image/png"/>
  <Override PartName="/ppt/media/image3.jpeg" ContentType="image/jpeg"/>
  <Override PartName="/ppt/media/image9.jpeg" ContentType="image/jpeg"/>
  <Override PartName="/ppt/media/image11.png" ContentType="image/png"/>
  <Override PartName="/ppt/media/image25.png" ContentType="image/png"/>
  <Override PartName="/ppt/media/image42.jpeg" ContentType="image/jpeg"/>
  <Override PartName="/ppt/media/image2.png" ContentType="image/png"/>
  <Override PartName="/ppt/media/image32.png" ContentType="image/png"/>
  <Override PartName="/ppt/media/image23.png" ContentType="image/png"/>
  <Override PartName="/ppt/media/image33.png" ContentType="image/png"/>
  <Override PartName="/ppt/media/image14.jpeg" ContentType="image/jpeg"/>
  <Override PartName="/ppt/media/image13.jpeg" ContentType="image/jpeg"/>
  <Override PartName="/ppt/media/image44.png" ContentType="image/png"/>
  <Override PartName="/ppt/media/image45.jpeg" ContentType="image/jpeg"/>
  <Override PartName="/ppt/media/image36.jpeg" ContentType="image/jpeg"/>
  <Override PartName="/ppt/media/image8.png" ContentType="image/png"/>
  <Override PartName="/ppt/media/image39.jpeg" ContentType="image/jpeg"/>
  <Override PartName="/ppt/media/image38.png" ContentType="image/png"/>
  <Override PartName="/ppt/media/image4.jpeg" ContentType="image/jpeg"/>
  <Override PartName="/ppt/media/image40.png" ContentType="image/png"/>
  <Override PartName="/ppt/media/image46.png" ContentType="image/png"/>
  <Override PartName="/ppt/media/image30.jpeg" ContentType="image/jpeg"/>
  <Override PartName="/ppt/media/image43.png" ContentType="image/png"/>
  <Override PartName="/ppt/media/image47.jpeg" ContentType="image/jpeg"/>
  <Override PartName="/ppt/media/image41.png" ContentType="image/png"/>
  <Override PartName="/ppt/media/image48.jpeg" ContentType="image/jpeg"/>
  <Override PartName="/ppt/media/image37.png" ContentType="image/png"/>
  <Override PartName="/ppt/media/image49.png" ContentType="image/png"/>
  <Override PartName="/ppt/media/image10.jpeg" ContentType="image/jpeg"/>
  <Override PartName="/ppt/media/image29.jpeg" ContentType="image/jpeg"/>
  <Override PartName="/ppt/media/image5.png" ContentType="image/png"/>
  <Override PartName="/ppt/media/image35.png" ContentType="image/png"/>
  <Override PartName="/ppt/media/image34.png" ContentType="image/png"/>
  <Override PartName="/ppt/media/image12.jpeg" ContentType="image/jpeg"/>
  <Override PartName="/ppt/media/image28.png" ContentType="image/png"/>
  <Override PartName="/ppt/media/image7.jpeg" ContentType="image/jpeg"/>
  <Override PartName="/ppt/media/image6.jpeg" ContentType="image/jpeg"/>
  <Override PartName="/ppt/media/image27.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ffffff"/>
                </a:solidFill>
                <a:latin typeface="Calisto MT"/>
              </a:rPr>
              <a:t>Click to move the slide</a:t>
            </a:r>
            <a:endParaRPr b="0" lang="en-US" sz="1800" spc="-1" strike="noStrike">
              <a:solidFill>
                <a:srgbClr val="ffffff"/>
              </a:solidFill>
              <a:latin typeface="Calisto MT"/>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2A25E555-A2A6-4627-B5BE-716D30064C9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685800" y="1143000"/>
            <a:ext cx="5486040" cy="3085920"/>
          </a:xfrm>
          <a:prstGeom prst="rect">
            <a:avLst/>
          </a:prstGeom>
          <a:ln w="0">
            <a:noFill/>
          </a:ln>
        </p:spPr>
      </p:sp>
      <p:sp>
        <p:nvSpPr>
          <p:cNvPr id="168"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216000">
              <a:lnSpc>
                <a:spcPct val="100000"/>
              </a:lnSpc>
              <a:buNone/>
            </a:pPr>
            <a:r>
              <a:rPr b="0" lang="vi-VN" sz="2000" spc="-1" strike="noStrike">
                <a:latin typeface="Arial"/>
              </a:rPr>
              <a:t>Protocol là giao thức mạng, tập hợp nhiều quy tắc đã được thiết lập để xác định cách thức định dạng, truyền, nhận dữ liệu từ máy chủ, router đến máy đích.</a:t>
            </a:r>
            <a:endParaRPr b="0" lang="en-US" sz="2000" spc="-1" strike="noStrike">
              <a:latin typeface="Arial"/>
            </a:endParaRPr>
          </a:p>
          <a:p>
            <a:pPr marL="216000" indent="-216000">
              <a:lnSpc>
                <a:spcPct val="100000"/>
              </a:lnSpc>
              <a:buNone/>
            </a:pPr>
            <a:endParaRPr b="0" lang="en-US" sz="2000" spc="-1" strike="noStrike">
              <a:latin typeface="Arial"/>
            </a:endParaRPr>
          </a:p>
          <a:p>
            <a:pPr marL="216000" indent="-216000">
              <a:lnSpc>
                <a:spcPct val="100000"/>
              </a:lnSpc>
              <a:buNone/>
            </a:pPr>
            <a:r>
              <a:rPr b="0" lang="vi-VN" sz="2000" spc="-1" strike="noStrike">
                <a:latin typeface="Arial"/>
              </a:rPr>
              <a:t>Các giao thức mạng (protocol) là tập hợp nhiều quy tắc được thiết lập nhằm xác định cách để định dạng, truyền và nhận dữ liệu, giúp những thiết bị có trong mạng internet (bao gồm máy chủ, router, endpoint) dễ dàng giao tiếp được với nhau. Thậm chí, việc giao tiếp vẫn diễn ra mượt mà ngay cả khi chúng không đồng nhất về cơ sở hạ tầng, hoặc thiết kế và các tiêu chuẩn kỹ thuật khác. </a:t>
            </a:r>
            <a:endParaRPr b="0" lang="en-US" sz="2000" spc="-1" strike="noStrike">
              <a:latin typeface="Arial"/>
            </a:endParaRPr>
          </a:p>
        </p:txBody>
      </p:sp>
      <p:sp>
        <p:nvSpPr>
          <p:cNvPr id="169"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50FAF0F-8DEB-4DBF-B6FC-4A74B249E1D8}" type="slidenum">
              <a:rPr b="0" lang="en-GB" sz="1200" spc="-1" strike="noStrike">
                <a:latin typeface="Times New Roman"/>
              </a:rPr>
              <a:t>&lt;number&gt;</a:t>
            </a:fld>
            <a:endParaRPr b="0" lang="en-US"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685800" y="1143000"/>
            <a:ext cx="5486040" cy="3085920"/>
          </a:xfrm>
          <a:prstGeom prst="rect">
            <a:avLst/>
          </a:prstGeom>
          <a:ln w="0">
            <a:noFill/>
          </a:ln>
        </p:spPr>
      </p:sp>
      <p:sp>
        <p:nvSpPr>
          <p:cNvPr id="171"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vi-VN" sz="2000" spc="-1" strike="noStrike">
                <a:latin typeface="Arial"/>
              </a:rPr>
              <a:t>MQTT Broker là thành phần quan trọng trong kiến trúc MQTT, và nó cho phép các thiết bị IoT có thể kết nối và truyền tải dữ liệu một cách hiệu quả. MQTT Broker có thể được triển khai trên các máy chủ đám mây hoặc các máy tính cá nhân để phục vụ các ứng dụng IoT, và nó cũng có thể được tích hợp với các hệ thống quản lý dữ liệu khác để lưu trữ các thông điệp được gửi từ các thiết bị IoT.</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
        <p:nvSpPr>
          <p:cNvPr id="172"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C63F738-09AE-4213-8D0E-6643C5655060}" type="slidenum">
              <a:rPr b="0" lang="en-GB"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685800" y="1143000"/>
            <a:ext cx="5486040" cy="3085920"/>
          </a:xfrm>
          <a:prstGeom prst="rect">
            <a:avLst/>
          </a:prstGeom>
          <a:ln w="0">
            <a:noFill/>
          </a:ln>
        </p:spPr>
      </p:sp>
      <p:sp>
        <p:nvSpPr>
          <p:cNvPr id="165" name="PlaceHolder 2"/>
          <p:cNvSpPr>
            <a:spLocks noGrp="1"/>
          </p:cNvSpPr>
          <p:nvPr>
            <p:ph type="body"/>
          </p:nvPr>
        </p:nvSpPr>
        <p:spPr>
          <a:xfrm>
            <a:off x="685800" y="4400640"/>
            <a:ext cx="5486040" cy="3600000"/>
          </a:xfrm>
          <a:prstGeom prst="rect">
            <a:avLst/>
          </a:prstGeom>
          <a:noFill/>
          <a:ln w="0">
            <a:noFill/>
          </a:ln>
        </p:spPr>
        <p:txBody>
          <a:bodyPr anchor="t">
            <a:noAutofit/>
          </a:bodyPr>
          <a:p>
            <a:pPr>
              <a:lnSpc>
                <a:spcPct val="100000"/>
              </a:lnSpc>
              <a:buNone/>
              <a:tabLst>
                <a:tab algn="l" pos="0"/>
              </a:tabLst>
            </a:pPr>
            <a:r>
              <a:rPr b="0" lang="vi-VN" sz="2000" spc="-1" strike="noStrike">
                <a:latin typeface="Arial"/>
              </a:rPr>
              <a:t>Giao thức NEC là một trong những giao thức IR phổ biến nhất được sử dụng để điều khiển các thiết bị điện tử. Raw data trong giao thức NEC là các chuỗi bit đại diện cho các tín hiệu IR được gửi từ bộ điều khiển từ xa đến thiết bị điện tử.</a:t>
            </a: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100000"/>
              </a:lnSpc>
              <a:buNone/>
              <a:tabLst>
                <a:tab algn="l" pos="0"/>
              </a:tabLst>
            </a:pPr>
            <a:endParaRPr b="0" lang="en-US" sz="2000" spc="-1" strike="noStrike">
              <a:latin typeface="Arial"/>
            </a:endParaRPr>
          </a:p>
          <a:p>
            <a:pPr>
              <a:lnSpc>
                <a:spcPct val="90000"/>
              </a:lnSpc>
              <a:spcAft>
                <a:spcPts val="601"/>
              </a:spcAft>
              <a:buNone/>
              <a:tabLst>
                <a:tab algn="l" pos="0"/>
              </a:tabLst>
            </a:pPr>
            <a:endParaRPr b="0" lang="en-US" sz="1200" spc="-1" strike="noStrike">
              <a:latin typeface="Arial"/>
            </a:endParaRPr>
          </a:p>
          <a:p>
            <a:pPr>
              <a:lnSpc>
                <a:spcPct val="90000"/>
              </a:lnSpc>
              <a:spcAft>
                <a:spcPts val="601"/>
              </a:spcAft>
              <a:buNone/>
              <a:tabLst>
                <a:tab algn="l" pos="0"/>
              </a:tabLst>
            </a:pPr>
            <a:r>
              <a:rPr b="0" lang="en-US" sz="1200" spc="-1" strike="noStrike">
                <a:solidFill>
                  <a:srgbClr val="404040"/>
                </a:solidFill>
                <a:latin typeface="Arial"/>
              </a:rPr>
              <a:t>Ví dụ, nếu người dùng muốn bật đèn trên TV bằng giao thức NEC, bộ điều khiển từ xa sẽ gửi raw data tương ứng với lệnh bật đèn đến TV. Raw data này sẽ được giải mã và thực hiện lệnh bật đèn trên TV.</a:t>
            </a:r>
            <a:endParaRPr b="0" lang="en-US" sz="1200" spc="-1" strike="noStrike">
              <a:latin typeface="Arial"/>
            </a:endParaRPr>
          </a:p>
          <a:p>
            <a:pPr>
              <a:lnSpc>
                <a:spcPct val="100000"/>
              </a:lnSpc>
              <a:buNone/>
              <a:tabLst>
                <a:tab algn="l" pos="0"/>
              </a:tabLst>
            </a:pPr>
            <a:endParaRPr b="0" lang="en-US" sz="1200" spc="-1" strike="noStrike">
              <a:latin typeface="Arial"/>
            </a:endParaRPr>
          </a:p>
        </p:txBody>
      </p:sp>
      <p:sp>
        <p:nvSpPr>
          <p:cNvPr id="166"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algn="r">
              <a:lnSpc>
                <a:spcPct val="100000"/>
              </a:lnSpc>
              <a:buNone/>
              <a:defRPr b="0" lang="en-GB" sz="1200" spc="-1" strike="noStrike">
                <a:latin typeface="Times New Roman"/>
              </a:defRPr>
            </a:lvl1pPr>
          </a:lstStyle>
          <a:p>
            <a:pPr algn="r">
              <a:lnSpc>
                <a:spcPct val="100000"/>
              </a:lnSpc>
              <a:buNone/>
            </a:pPr>
            <a:fld id="{128EF9F6-4CD1-4368-B143-052FA78D8868}" type="slidenum">
              <a:rPr b="0" lang="en-GB"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1FA434DC-DD32-4F98-A3B5-1F283029B407}" type="slidenum">
              <a:t>&lt;#&gt;</a:t>
            </a:fld>
          </a:p>
        </p:txBody>
      </p:sp>
      <p:sp>
        <p:nvSpPr>
          <p:cNvPr id="4" name="PlaceHolder 3"/>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6A8CB196-7167-43BE-A3A6-4A101A232EFC}"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D064A67A-EDCC-4041-A06B-20B83037EEB0}" type="slidenum">
              <a:t>&lt;#&gt;</a:t>
            </a:fld>
          </a:p>
        </p:txBody>
      </p:sp>
      <p:sp>
        <p:nvSpPr>
          <p:cNvPr id="9" name="PlaceHolder 8"/>
          <p:cNvSpPr>
            <a:spLocks noGrp="1"/>
          </p:cNvSpPr>
          <p:nvPr>
            <p:ph type="dt" idx="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6C026F2-EF59-4E6C-8FB2-BE25746EB541}" type="slidenum">
              <a:t>&lt;#&gt;</a:t>
            </a:fld>
          </a:p>
        </p:txBody>
      </p:sp>
      <p:sp>
        <p:nvSpPr>
          <p:cNvPr id="11" name="PlaceHolder 10"/>
          <p:cNvSpPr>
            <a:spLocks noGrp="1"/>
          </p:cNvSpPr>
          <p:nvPr>
            <p:ph type="dt" idx="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8C1112F4-F62B-417B-84DE-E397A9562FB2}"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38F437D-60A5-4856-BE6C-F2B28276156A}"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8082EE82-015F-4D6D-BBEF-28B16BF862A2}"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F68C8481-76A9-4483-8EA7-0C88D71E7A6C}"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1973E9F-EEA6-4F8A-A674-A4904EB40D68}"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1370520" y="1769400"/>
            <a:ext cx="9439560" cy="8476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8951C94F-2ED4-4F60-A3A6-C23653FC1228}"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00CBE3CE-7407-4B3E-BF08-FC191A1A3AF7}"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7CBDFAC2-BC14-4FFA-A6C7-BED2536B9321}"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F449E1F-3BB7-4D3B-AB0B-FA90454B63D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88974DA8-CDC8-44F6-90B1-8B6F7F00901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4D899E96-62FE-4BD1-96C9-63BFD26613B3}"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5BD54CB8-7E1F-432C-B356-2C1E2D041A34}"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1ED9F722-FF98-4290-B2D2-4E21C86CAE50}"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58E4CF0-8C93-47D6-BCC5-09E5986EAF74}"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B4984BFA-F655-4385-BEB5-74CC86D50F97}" type="slidenum">
              <a:t>&lt;#&gt;</a:t>
            </a:fld>
          </a:p>
        </p:txBody>
      </p:sp>
      <p:sp>
        <p:nvSpPr>
          <p:cNvPr id="7" name="PlaceHolder 6"/>
          <p:cNvSpPr>
            <a:spLocks noGrp="1"/>
          </p:cNvSpPr>
          <p:nvPr>
            <p:ph type="dt" idx="1"/>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6E99559-9A11-4845-BFA2-67066E5DCC68}"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370520" y="1769400"/>
            <a:ext cx="9439560" cy="8476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8832FA0F-EBDC-458B-9F34-08ADCF2C0F1D}" type="slidenum">
              <a:t>&lt;#&gt;</a:t>
            </a:fld>
          </a:p>
        </p:txBody>
      </p:sp>
      <p:sp>
        <p:nvSpPr>
          <p:cNvPr id="5" name="PlaceHolder 4"/>
          <p:cNvSpPr>
            <a:spLocks noGrp="1"/>
          </p:cNvSpPr>
          <p:nvPr>
            <p:ph type="dt" idx="1"/>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DFDBC08B-BCFA-47EC-A2D6-BA2BAA7F56E3}"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D3FA8BD-79F3-4787-8C95-9DB5FD1DA37C}" type="slidenum">
              <a:t>&lt;#&gt;</a:t>
            </a:fld>
          </a:p>
        </p:txBody>
      </p:sp>
      <p:sp>
        <p:nvSpPr>
          <p:cNvPr id="8" name="PlaceHolder 7"/>
          <p:cNvSpPr>
            <a:spLocks noGrp="1"/>
          </p:cNvSpPr>
          <p:nvPr>
            <p:ph type="dt" idx="1"/>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370520" y="1769400"/>
            <a:ext cx="9439560" cy="1828440"/>
          </a:xfrm>
          <a:prstGeom prst="rect">
            <a:avLst/>
          </a:prstGeom>
          <a:noFill/>
          <a:ln w="0">
            <a:noFill/>
          </a:ln>
        </p:spPr>
        <p:txBody>
          <a:bodyPr lIns="0" rIns="0" tIns="0" bIns="0" anchor="ctr">
            <a:noAutofit/>
          </a:bodyPr>
          <a:p>
            <a:endParaRPr b="0" lang="en-US" sz="1800" spc="-1" strike="noStrike">
              <a:solidFill>
                <a:srgbClr val="ffffff"/>
              </a:solidFill>
              <a:latin typeface="Calisto MT"/>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000" spc="-1" strike="noStrike">
              <a:solidFill>
                <a:srgbClr val="dadada"/>
              </a:solidFill>
              <a:latin typeface="Calisto MT"/>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22F839E-4102-47A4-AAE5-84A98540D399}" type="slidenum">
              <a:t>&lt;#&gt;</a:t>
            </a:fld>
          </a:p>
        </p:txBody>
      </p:sp>
      <p:sp>
        <p:nvSpPr>
          <p:cNvPr id="8" name="PlaceHolder 7"/>
          <p:cNvSpPr>
            <a:spLocks noGrp="1"/>
          </p:cNvSpPr>
          <p:nvPr>
            <p:ph type="dt" idx="1"/>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370520" y="1769400"/>
            <a:ext cx="9439560" cy="1828440"/>
          </a:xfrm>
          <a:prstGeom prst="rect">
            <a:avLst/>
          </a:prstGeom>
          <a:noFill/>
          <a:ln w="0">
            <a:noFill/>
          </a:ln>
          <a:effectLst>
            <a:outerShdw dist="0" dir="0" blurRad="25560" rotWithShape="0">
              <a:srgbClr val="000000">
                <a:alpha val="46000"/>
              </a:srgbClr>
            </a:outerShdw>
          </a:effectLst>
        </p:spPr>
        <p:txBody>
          <a:bodyPr anchor="b">
            <a:normAutofit/>
          </a:bodyPr>
          <a:p>
            <a:pPr algn="ctr">
              <a:lnSpc>
                <a:spcPct val="100000"/>
              </a:lnSpc>
              <a:buNone/>
            </a:pPr>
            <a:r>
              <a:rPr b="0" lang="en-US" sz="5400" spc="-1" strike="noStrike">
                <a:solidFill>
                  <a:srgbClr val="dadada"/>
                </a:solidFill>
                <a:latin typeface="Calisto MT"/>
              </a:rPr>
              <a:t>Click to </a:t>
            </a:r>
            <a:r>
              <a:rPr b="0" lang="en-US" sz="5400" spc="-1" strike="noStrike">
                <a:solidFill>
                  <a:srgbClr val="dadada"/>
                </a:solidFill>
                <a:latin typeface="Calisto MT"/>
              </a:rPr>
              <a:t>edit </a:t>
            </a:r>
            <a:r>
              <a:rPr b="0" lang="en-US" sz="5400" spc="-1" strike="noStrike">
                <a:solidFill>
                  <a:srgbClr val="dadada"/>
                </a:solidFill>
                <a:latin typeface="Calisto MT"/>
              </a:rPr>
              <a:t>Master </a:t>
            </a:r>
            <a:r>
              <a:rPr b="0" lang="en-US" sz="5400" spc="-1" strike="noStrike">
                <a:solidFill>
                  <a:srgbClr val="dadada"/>
                </a:solidFill>
                <a:latin typeface="Calisto MT"/>
              </a:rPr>
              <a:t>title style</a:t>
            </a:r>
            <a:endParaRPr b="0" lang="en-US" sz="5400" spc="-1" strike="noStrike">
              <a:solidFill>
                <a:srgbClr val="ffffff"/>
              </a:solidFill>
              <a:latin typeface="Calisto MT"/>
            </a:endParaRPr>
          </a:p>
        </p:txBody>
      </p:sp>
      <p:sp>
        <p:nvSpPr>
          <p:cNvPr id="1"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US" sz="1000" spc="-1" strike="noStrike">
              <a:latin typeface="Times New Roman"/>
            </a:endParaRPr>
          </a:p>
        </p:txBody>
      </p:sp>
      <p:sp>
        <p:nvSpPr>
          <p:cNvPr id="2"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3"/>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D182491F-F135-463B-978E-FE34095A8139}" type="slidenum">
              <a:rPr b="0" lang="en-US" sz="1000" spc="-1" strike="noStrike">
                <a:solidFill>
                  <a:srgbClr val="f2f2f2"/>
                </a:solidFill>
                <a:latin typeface="Calisto MT"/>
              </a:rPr>
              <a:t>&lt;number&gt;</a:t>
            </a:fld>
            <a:endParaRPr b="0" lang="en-US"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000" spc="-1" strike="noStrike">
                <a:solidFill>
                  <a:srgbClr val="dadada"/>
                </a:solidFill>
                <a:latin typeface="Calisto MT"/>
              </a:rPr>
              <a:t>Click to edit the outline text format</a:t>
            </a:r>
            <a:endParaRPr b="0" lang="en-US" sz="2000" spc="-1" strike="noStrike">
              <a:solidFill>
                <a:srgbClr val="dadada"/>
              </a:solidFill>
              <a:latin typeface="Calisto MT"/>
            </a:endParaRPr>
          </a:p>
          <a:p>
            <a:pPr lvl="1" marL="864000" indent="-324000">
              <a:spcBef>
                <a:spcPts val="1134"/>
              </a:spcBef>
              <a:buClr>
                <a:srgbClr val="ffffff"/>
              </a:buClr>
              <a:buSzPct val="75000"/>
              <a:buFont typeface="Symbol" charset="2"/>
              <a:buChar char=""/>
            </a:pPr>
            <a:r>
              <a:rPr b="0" lang="en-US" sz="1600" spc="-1" strike="noStrike">
                <a:solidFill>
                  <a:srgbClr val="dadada"/>
                </a:solidFill>
                <a:latin typeface="Calisto MT"/>
              </a:rPr>
              <a:t>Second Outline Level</a:t>
            </a:r>
            <a:endParaRPr b="0" lang="en-US" sz="1600" spc="-1" strike="noStrike">
              <a:solidFill>
                <a:srgbClr val="dadada"/>
              </a:solidFill>
              <a:latin typeface="Calisto MT"/>
            </a:endParaRPr>
          </a:p>
          <a:p>
            <a:pPr lvl="2" marL="1296000" indent="-288000">
              <a:spcBef>
                <a:spcPts val="850"/>
              </a:spcBef>
              <a:buClr>
                <a:srgbClr val="ffffff"/>
              </a:buClr>
              <a:buSzPct val="45000"/>
              <a:buFont typeface="Wingdings" charset="2"/>
              <a:buChar char=""/>
            </a:pPr>
            <a:r>
              <a:rPr b="0" lang="en-US" sz="1400" spc="-1" strike="noStrike">
                <a:solidFill>
                  <a:srgbClr val="dadada"/>
                </a:solidFill>
                <a:latin typeface="Calisto MT"/>
              </a:rPr>
              <a:t>Third Outline Level</a:t>
            </a:r>
            <a:endParaRPr b="0" lang="en-US" sz="1400" spc="-1" strike="noStrike">
              <a:solidFill>
                <a:srgbClr val="dadada"/>
              </a:solidFill>
              <a:latin typeface="Calisto MT"/>
            </a:endParaRPr>
          </a:p>
          <a:p>
            <a:pPr lvl="3" marL="1728000" indent="-216000">
              <a:spcBef>
                <a:spcPts val="567"/>
              </a:spcBef>
              <a:buClr>
                <a:srgbClr val="ffffff"/>
              </a:buClr>
              <a:buSzPct val="75000"/>
              <a:buFont typeface="Symbol" charset="2"/>
              <a:buChar char=""/>
            </a:pPr>
            <a:r>
              <a:rPr b="0" lang="en-US" sz="1400" spc="-1" strike="noStrike">
                <a:solidFill>
                  <a:srgbClr val="dadada"/>
                </a:solidFill>
                <a:latin typeface="Calisto MT"/>
              </a:rPr>
              <a:t>Fourth Outline Level</a:t>
            </a:r>
            <a:endParaRPr b="0" lang="en-US" sz="1400" spc="-1" strike="noStrike">
              <a:solidFill>
                <a:srgbClr val="dadada"/>
              </a:solidFill>
              <a:latin typeface="Calisto MT"/>
            </a:endParaRPr>
          </a:p>
          <a:p>
            <a:pPr lvl="4" marL="2160000" indent="-216000">
              <a:spcBef>
                <a:spcPts val="283"/>
              </a:spcBef>
              <a:buClr>
                <a:srgbClr val="ffffff"/>
              </a:buClr>
              <a:buSzPct val="45000"/>
              <a:buFont typeface="Wingdings" charset="2"/>
              <a:buChar char=""/>
            </a:pPr>
            <a:r>
              <a:rPr b="0" lang="en-US" sz="2000" spc="-1" strike="noStrike">
                <a:solidFill>
                  <a:srgbClr val="dadada"/>
                </a:solidFill>
                <a:latin typeface="Calisto MT"/>
              </a:rPr>
              <a:t>Fifth Outline Level</a:t>
            </a:r>
            <a:endParaRPr b="0" lang="en-US" sz="2000" spc="-1" strike="noStrike">
              <a:solidFill>
                <a:srgbClr val="dadada"/>
              </a:solidFill>
              <a:latin typeface="Calisto MT"/>
            </a:endParaRPr>
          </a:p>
          <a:p>
            <a:pPr lvl="5" marL="2592000" indent="-216000">
              <a:spcBef>
                <a:spcPts val="283"/>
              </a:spcBef>
              <a:buClr>
                <a:srgbClr val="ffffff"/>
              </a:buClr>
              <a:buSzPct val="45000"/>
              <a:buFont typeface="Wingdings" charset="2"/>
              <a:buChar char=""/>
            </a:pPr>
            <a:r>
              <a:rPr b="0" lang="en-US" sz="2000" spc="-1" strike="noStrike">
                <a:solidFill>
                  <a:srgbClr val="dadada"/>
                </a:solidFill>
                <a:latin typeface="Calisto MT"/>
              </a:rPr>
              <a:t>Sixth Outline Level</a:t>
            </a:r>
            <a:endParaRPr b="0" lang="en-US" sz="2000" spc="-1" strike="noStrike">
              <a:solidFill>
                <a:srgbClr val="dadada"/>
              </a:solidFill>
              <a:latin typeface="Calisto MT"/>
            </a:endParaRPr>
          </a:p>
          <a:p>
            <a:pPr lvl="6" marL="3024000" indent="-216000">
              <a:spcBef>
                <a:spcPts val="283"/>
              </a:spcBef>
              <a:buClr>
                <a:srgbClr val="ffffff"/>
              </a:buClr>
              <a:buSzPct val="45000"/>
              <a:buFont typeface="Wingdings" charset="2"/>
              <a:buChar char=""/>
            </a:pPr>
            <a:r>
              <a:rPr b="0" lang="en-US" sz="2000" spc="-1" strike="noStrike">
                <a:solidFill>
                  <a:srgbClr val="dadada"/>
                </a:solidFill>
                <a:latin typeface="Calisto MT"/>
              </a:rPr>
              <a:t>Seventh Outline Level</a:t>
            </a:r>
            <a:endParaRPr b="0" lang="en-US" sz="2000" spc="-1" strike="noStrike">
              <a:solidFill>
                <a:srgbClr val="dadada"/>
              </a:solidFill>
              <a:latin typeface="Calisto MT"/>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pPr algn="ctr">
              <a:lnSpc>
                <a:spcPct val="100000"/>
              </a:lnSpc>
              <a:buNone/>
            </a:pPr>
            <a:r>
              <a:rPr b="0" lang="en-US" sz="4000" spc="-1" strike="noStrike">
                <a:solidFill>
                  <a:srgbClr val="dadada"/>
                </a:solidFill>
                <a:latin typeface="Calisto MT"/>
              </a:rPr>
              <a:t>Click to edit Master title style</a:t>
            </a:r>
            <a:endParaRPr b="0" lang="en-US" sz="4000" spc="-1" strike="noStrike">
              <a:solidFill>
                <a:srgbClr val="ffffff"/>
              </a:solidFill>
              <a:latin typeface="Calisto MT"/>
            </a:endParaRPr>
          </a:p>
        </p:txBody>
      </p:sp>
      <p:sp>
        <p:nvSpPr>
          <p:cNvPr id="42" name="PlaceHolder 2"/>
          <p:cNvSpPr>
            <a:spLocks noGrp="1"/>
          </p:cNvSpPr>
          <p:nvPr>
            <p:ph type="body"/>
          </p:nvPr>
        </p:nvSpPr>
        <p:spPr>
          <a:xfrm>
            <a:off x="913680" y="1732320"/>
            <a:ext cx="10353240" cy="4058280"/>
          </a:xfrm>
          <a:prstGeom prst="rect">
            <a:avLst/>
          </a:prstGeom>
          <a:noFill/>
          <a:ln w="0">
            <a:noFill/>
          </a:ln>
          <a:effectLst>
            <a:outerShdw dist="0" dir="0" blurRad="25560" rotWithShape="0">
              <a:srgbClr val="000000">
                <a:alpha val="46000"/>
              </a:srgbClr>
            </a:outerShdw>
          </a:effectLst>
        </p:spPr>
        <p:txBody>
          <a:bodyPr anchor="t">
            <a:noAutofit/>
          </a:bodyPr>
          <a:p>
            <a:pPr marL="343080" indent="-306000">
              <a:lnSpc>
                <a:spcPct val="100000"/>
              </a:lnSpc>
              <a:spcBef>
                <a:spcPts val="400"/>
              </a:spcBef>
              <a:spcAft>
                <a:spcPts val="601"/>
              </a:spcAft>
              <a:buClr>
                <a:srgbClr val="dadada"/>
              </a:buClr>
              <a:buSzPct val="70000"/>
              <a:buFont typeface="Wingdings 2" charset="2"/>
              <a:buChar char=""/>
            </a:pPr>
            <a:r>
              <a:rPr b="0" lang="en-US" sz="2000" spc="-1" strike="noStrike">
                <a:solidFill>
                  <a:srgbClr val="dadada"/>
                </a:solidFill>
                <a:latin typeface="Calisto MT"/>
              </a:rPr>
              <a:t>Click to edit Master text styles</a:t>
            </a:r>
            <a:endParaRPr b="0" lang="en-US" sz="2000" spc="-1" strike="noStrike">
              <a:solidFill>
                <a:srgbClr val="dadada"/>
              </a:solidFill>
              <a:latin typeface="Calisto MT"/>
            </a:endParaRPr>
          </a:p>
          <a:p>
            <a:pPr lvl="1" marL="720000" indent="-270000">
              <a:lnSpc>
                <a:spcPct val="100000"/>
              </a:lnSpc>
              <a:spcBef>
                <a:spcPts val="360"/>
              </a:spcBef>
              <a:spcAft>
                <a:spcPts val="601"/>
              </a:spcAft>
              <a:buClr>
                <a:srgbClr val="dadada"/>
              </a:buClr>
              <a:buSzPct val="70000"/>
              <a:buFont typeface="Wingdings 2" charset="2"/>
              <a:buChar char=""/>
            </a:pPr>
            <a:r>
              <a:rPr b="0" lang="en-US" sz="1800" spc="-1" strike="noStrike">
                <a:solidFill>
                  <a:srgbClr val="dadada"/>
                </a:solidFill>
                <a:latin typeface="Calisto MT"/>
              </a:rPr>
              <a:t>Second level</a:t>
            </a:r>
            <a:endParaRPr b="0" lang="en-US" sz="1800" spc="-1" strike="noStrike">
              <a:solidFill>
                <a:srgbClr val="dadada"/>
              </a:solidFill>
              <a:latin typeface="Calisto MT"/>
            </a:endParaRPr>
          </a:p>
          <a:p>
            <a:pPr lvl="2" marL="1026000" indent="-216000">
              <a:lnSpc>
                <a:spcPct val="100000"/>
              </a:lnSpc>
              <a:spcBef>
                <a:spcPts val="320"/>
              </a:spcBef>
              <a:spcAft>
                <a:spcPts val="601"/>
              </a:spcAft>
              <a:buClr>
                <a:srgbClr val="dadada"/>
              </a:buClr>
              <a:buSzPct val="70000"/>
              <a:buFont typeface="Wingdings 2" charset="2"/>
              <a:buChar char=""/>
            </a:pPr>
            <a:r>
              <a:rPr b="0" lang="en-US" sz="1600" spc="-1" strike="noStrike">
                <a:solidFill>
                  <a:srgbClr val="dadada"/>
                </a:solidFill>
                <a:latin typeface="Calisto MT"/>
              </a:rPr>
              <a:t>Third level</a:t>
            </a:r>
            <a:endParaRPr b="0" lang="en-US" sz="1600" spc="-1" strike="noStrike">
              <a:solidFill>
                <a:srgbClr val="dadada"/>
              </a:solidFill>
              <a:latin typeface="Calisto MT"/>
            </a:endParaRPr>
          </a:p>
          <a:p>
            <a:pPr lvl="3" marL="1386000" indent="-216000">
              <a:lnSpc>
                <a:spcPct val="100000"/>
              </a:lnSpc>
              <a:spcBef>
                <a:spcPts val="281"/>
              </a:spcBef>
              <a:spcAft>
                <a:spcPts val="601"/>
              </a:spcAft>
              <a:buClr>
                <a:srgbClr val="dadada"/>
              </a:buClr>
              <a:buSzPct val="70000"/>
              <a:buFont typeface="Wingdings 2" charset="2"/>
              <a:buChar char=""/>
            </a:pPr>
            <a:r>
              <a:rPr b="0" lang="en-US" sz="1400" spc="-1" strike="noStrike">
                <a:solidFill>
                  <a:srgbClr val="dadada"/>
                </a:solidFill>
                <a:latin typeface="Calisto MT"/>
              </a:rPr>
              <a:t>Fourth level</a:t>
            </a:r>
            <a:endParaRPr b="0" lang="en-US" sz="1400" spc="-1" strike="noStrike">
              <a:solidFill>
                <a:srgbClr val="dadada"/>
              </a:solidFill>
              <a:latin typeface="Calisto MT"/>
            </a:endParaRPr>
          </a:p>
          <a:p>
            <a:pPr lvl="4" marL="1674000" indent="-216000">
              <a:lnSpc>
                <a:spcPct val="100000"/>
              </a:lnSpc>
              <a:spcBef>
                <a:spcPts val="281"/>
              </a:spcBef>
              <a:spcAft>
                <a:spcPts val="601"/>
              </a:spcAft>
              <a:buClr>
                <a:srgbClr val="dadada"/>
              </a:buClr>
              <a:buSzPct val="70000"/>
              <a:buFont typeface="Wingdings 2" charset="2"/>
              <a:buChar char=""/>
            </a:pPr>
            <a:r>
              <a:rPr b="0" lang="en-US" sz="1400" spc="-1" strike="noStrike">
                <a:solidFill>
                  <a:srgbClr val="dadada"/>
                </a:solidFill>
                <a:latin typeface="Calisto MT"/>
              </a:rPr>
              <a:t>Fifth level</a:t>
            </a:r>
            <a:endParaRPr b="0" lang="en-US" sz="1400" spc="-1" strike="noStrike">
              <a:solidFill>
                <a:srgbClr val="dadada"/>
              </a:solidFill>
              <a:latin typeface="Calisto MT"/>
            </a:endParaRPr>
          </a:p>
        </p:txBody>
      </p:sp>
      <p:sp>
        <p:nvSpPr>
          <p:cNvPr id="43"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r>
              <a:rPr b="0" lang="en-US" sz="1000" spc="-1" strike="noStrike">
                <a:solidFill>
                  <a:srgbClr val="f2f2f2"/>
                </a:solidFill>
                <a:latin typeface="Calisto MT"/>
              </a:rPr>
              <a:t>&lt;date/time&gt;</a:t>
            </a:r>
            <a:endParaRPr b="0" lang="en-US" sz="1000" spc="-1" strike="noStrike">
              <a:latin typeface="Times New Roman"/>
            </a:endParaRPr>
          </a:p>
        </p:txBody>
      </p:sp>
      <p:sp>
        <p:nvSpPr>
          <p:cNvPr id="44"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algn="ctr">
              <a:buNone/>
              <a:defRPr b="0" lang="en-US" sz="1400" spc="-1" strike="noStrike">
                <a:latin typeface="Times New Roman"/>
              </a:defRPr>
            </a:lvl1pPr>
          </a:lstStyle>
          <a:p>
            <a:pPr algn="ctr">
              <a:buNone/>
            </a:pPr>
            <a:r>
              <a:rPr b="0" lang="en-US" sz="1400" spc="-1" strike="noStrike">
                <a:latin typeface="Times New Roman"/>
              </a:rPr>
              <a:t>&lt;footer&gt;</a:t>
            </a:r>
            <a:endParaRPr b="0" lang="en-US" sz="1400" spc="-1" strike="noStrike">
              <a:latin typeface="Times New Roman"/>
            </a:endParaRPr>
          </a:p>
        </p:txBody>
      </p:sp>
      <p:sp>
        <p:nvSpPr>
          <p:cNvPr id="45" name="PlaceHolder 5"/>
          <p:cNvSpPr>
            <a:spLocks noGrp="1"/>
          </p:cNvSpPr>
          <p:nvPr>
            <p:ph type="sldNum" idx="6"/>
          </p:nvPr>
        </p:nvSpPr>
        <p:spPr>
          <a:xfrm>
            <a:off x="10514160" y="5883120"/>
            <a:ext cx="753120" cy="364680"/>
          </a:xfrm>
          <a:prstGeom prst="rect">
            <a:avLst/>
          </a:prstGeom>
          <a:noFill/>
          <a:ln w="0">
            <a:noFill/>
          </a:ln>
        </p:spPr>
        <p:txBody>
          <a:bodyPr anchor="ctr">
            <a:noAutofit/>
          </a:bodyPr>
          <a:lstStyle>
            <a:lvl1pPr algn="r">
              <a:lnSpc>
                <a:spcPct val="100000"/>
              </a:lnSpc>
              <a:buNone/>
              <a:defRPr b="0" lang="en-US" sz="1000" spc="-1" strike="noStrike">
                <a:solidFill>
                  <a:srgbClr val="f2f2f2"/>
                </a:solidFill>
                <a:latin typeface="Calisto MT"/>
              </a:defRPr>
            </a:lvl1pPr>
          </a:lstStyle>
          <a:p>
            <a:pPr algn="r">
              <a:lnSpc>
                <a:spcPct val="100000"/>
              </a:lnSpc>
              <a:buNone/>
            </a:pPr>
            <a:fld id="{7E4BE29A-0706-4C5F-8DB4-E4401A29F6ED}" type="slidenum">
              <a:rPr b="0" lang="en-US" sz="1000" spc="-1" strike="noStrike">
                <a:solidFill>
                  <a:srgbClr val="f2f2f2"/>
                </a:solidFill>
                <a:latin typeface="Calisto MT"/>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image" Target="../media/image5.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jpeg"/><Relationship Id="rId3" Type="http://schemas.openxmlformats.org/officeDocument/2006/relationships/image" Target="../media/image37.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jpeg"/><Relationship Id="rId3" Type="http://schemas.openxmlformats.org/officeDocument/2006/relationships/image" Target="../media/image46.png"/><Relationship Id="rId4" Type="http://schemas.openxmlformats.org/officeDocument/2006/relationships/slideLayout" Target="../slideLayouts/slideLayout13.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eg"/><Relationship Id="rId3" Type="http://schemas.openxmlformats.org/officeDocument/2006/relationships/image" Target="../media/image49.png"/><Relationship Id="rId4"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jpeg"/><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jpeg"/><Relationship Id="rId3" Type="http://schemas.openxmlformats.org/officeDocument/2006/relationships/image" Target="../media/image19.png"/><Relationship Id="rId4"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image" Target="../media/image25.png"/><Relationship Id="rId4" Type="http://schemas.openxmlformats.org/officeDocument/2006/relationships/slideLayout" Target="../slideLayouts/slideLayout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jpe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jpe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2.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8"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89"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90"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sp>
        <p:nvSpPr>
          <p:cNvPr id="91" name="TextBox 10"/>
          <p:cNvSpPr/>
          <p:nvPr/>
        </p:nvSpPr>
        <p:spPr>
          <a:xfrm>
            <a:off x="3181680" y="1553760"/>
            <a:ext cx="58280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5400" spc="-1" strike="noStrike" u="sng">
                <a:solidFill>
                  <a:srgbClr val="000000"/>
                </a:solidFill>
                <a:uFillTx/>
                <a:latin typeface="Times New Roman"/>
              </a:rPr>
              <a:t>THỰC TẬP VNPT</a:t>
            </a:r>
            <a:endParaRPr b="0" lang="en-US" sz="5400" spc="-1" strike="noStrike">
              <a:latin typeface="Arial"/>
            </a:endParaRPr>
          </a:p>
        </p:txBody>
      </p:sp>
      <p:sp>
        <p:nvSpPr>
          <p:cNvPr id="92" name="TextBox 12"/>
          <p:cNvSpPr/>
          <p:nvPr/>
        </p:nvSpPr>
        <p:spPr>
          <a:xfrm>
            <a:off x="2730240" y="2946960"/>
            <a:ext cx="6730920" cy="1064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i="1" lang="en-GB" sz="3200" spc="-1" strike="noStrike">
                <a:solidFill>
                  <a:srgbClr val="c00000"/>
                </a:solidFill>
                <a:latin typeface="Times New Roman"/>
              </a:rPr>
              <a:t>“</a:t>
            </a:r>
            <a:r>
              <a:rPr b="1" i="1" lang="en-GB" sz="3200" spc="-1" strike="noStrike">
                <a:solidFill>
                  <a:srgbClr val="c00000"/>
                </a:solidFill>
                <a:latin typeface="Times New Roman"/>
              </a:rPr>
              <a:t>Tìm hiểu xây dựng xử lý dữ liệu cho thiết bị điều khiển hồng ngoại IR”</a:t>
            </a:r>
            <a:endParaRPr b="0" lang="en-US" sz="3200" spc="-1" strike="noStrike">
              <a:latin typeface="Arial"/>
            </a:endParaRPr>
          </a:p>
        </p:txBody>
      </p:sp>
      <p:sp>
        <p:nvSpPr>
          <p:cNvPr id="93" name="TextBox 13"/>
          <p:cNvSpPr/>
          <p:nvPr/>
        </p:nvSpPr>
        <p:spPr>
          <a:xfrm>
            <a:off x="3147480" y="4678920"/>
            <a:ext cx="3281040" cy="516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800" spc="-1" strike="noStrike">
                <a:solidFill>
                  <a:srgbClr val="c00000"/>
                </a:solidFill>
                <a:latin typeface="Times New Roman"/>
              </a:rPr>
              <a:t>Trình bày : Nhóm 2</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2" name="Picture 3" descr=""/>
          <p:cNvPicPr/>
          <p:nvPr/>
        </p:nvPicPr>
        <p:blipFill>
          <a:blip r:embed="rId1"/>
          <a:stretch/>
        </p:blipFill>
        <p:spPr>
          <a:xfrm>
            <a:off x="643320" y="1836720"/>
            <a:ext cx="5114880" cy="2864160"/>
          </a:xfrm>
          <a:prstGeom prst="rect">
            <a:avLst/>
          </a:prstGeom>
          <a:ln w="0">
            <a:noFill/>
          </a:ln>
        </p:spPr>
      </p:pic>
      <p:sp>
        <p:nvSpPr>
          <p:cNvPr id="133" name="PlaceHolder 1"/>
          <p:cNvSpPr>
            <a:spLocks noGrp="1"/>
          </p:cNvSpPr>
          <p:nvPr>
            <p:ph/>
          </p:nvPr>
        </p:nvSpPr>
        <p:spPr>
          <a:xfrm>
            <a:off x="6411600" y="2407320"/>
            <a:ext cx="5126760" cy="1935720"/>
          </a:xfrm>
          <a:prstGeom prst="rect">
            <a:avLst/>
          </a:prstGeom>
          <a:noFill/>
          <a:ln w="0">
            <a:noFill/>
          </a:ln>
          <a:effectLst>
            <a:outerShdw dist="0" dir="0" blurRad="25560" rotWithShape="0">
              <a:srgbClr val="000000">
                <a:alpha val="46000"/>
              </a:srgbClr>
            </a:outerShdw>
          </a:effectLst>
        </p:spPr>
        <p:txBody>
          <a:bodyPr anchor="t">
            <a:normAutofit fontScale="87000"/>
          </a:bodyPr>
          <a:p>
            <a:pPr marL="343080" indent="-306000">
              <a:lnSpc>
                <a:spcPct val="100000"/>
              </a:lnSpc>
              <a:spcBef>
                <a:spcPts val="400"/>
              </a:spcBef>
              <a:spcAft>
                <a:spcPts val="601"/>
              </a:spcAft>
              <a:buClr>
                <a:srgbClr val="dadada"/>
              </a:buClr>
              <a:buSzPct val="70000"/>
              <a:buFont typeface="Wingdings 2" charset="2"/>
              <a:buChar char=""/>
            </a:pPr>
            <a:r>
              <a:rPr b="0" lang="vi-VN" sz="2000" spc="-1" strike="noStrike">
                <a:solidFill>
                  <a:srgbClr val="dadada"/>
                </a:solidFill>
                <a:latin typeface="Calisto MT"/>
              </a:rPr>
              <a:t>Giao thức hồng ngoại được sử dụng để truyền tải các tín hiệu như lệnh điều khiển, dữ liệu và âm thanh. Tuy nhiên, nó có một số hạn chế, chẳng hạn như khoảng cách truyền tải hạn chế và không thể vượt qua các chướng ngại vật</a:t>
            </a:r>
            <a:r>
              <a:rPr b="0" lang="en-US" sz="2000" spc="-1" strike="noStrike">
                <a:solidFill>
                  <a:srgbClr val="dadada"/>
                </a:solidFill>
                <a:latin typeface="Calisto MT"/>
              </a:rPr>
              <a:t>.</a:t>
            </a:r>
            <a:endParaRPr b="0" lang="en-US" sz="2000" spc="-1" strike="noStrike">
              <a:solidFill>
                <a:srgbClr val="dadada"/>
              </a:solidFill>
              <a:latin typeface="Calisto MT"/>
            </a:endParaRPr>
          </a:p>
        </p:txBody>
      </p:sp>
      <p:pic>
        <p:nvPicPr>
          <p:cNvPr id="134" name="Picture 4"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35" name="Picture 5"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36" name="Picture 4" descr=""/>
          <p:cNvPicPr/>
          <p:nvPr/>
        </p:nvPicPr>
        <p:blipFill>
          <a:blip r:embed="rId1"/>
          <a:srcRect l="0" t="0" r="0" b="4256"/>
          <a:stretch/>
        </p:blipFill>
        <p:spPr>
          <a:xfrm>
            <a:off x="0" y="0"/>
            <a:ext cx="12191760" cy="68576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37" name="Rectangle 18"/>
          <p:cNvSpPr/>
          <p:nvPr/>
        </p:nvSpPr>
        <p:spPr>
          <a:xfrm>
            <a:off x="6093000" y="-138600"/>
            <a:ext cx="6095520" cy="7042320"/>
          </a:xfrm>
          <a:prstGeom prst="rect">
            <a:avLst/>
          </a:prstGeom>
          <a:solidFill>
            <a:schemeClr val="tx1"/>
          </a:solidFill>
          <a:ln cap="rnd">
            <a:solidFill>
              <a:srgbClr val="ffffff"/>
            </a:solidFill>
            <a:round/>
          </a:ln>
        </p:spPr>
        <p:style>
          <a:lnRef idx="2">
            <a:schemeClr val="accent1">
              <a:shade val="50000"/>
            </a:schemeClr>
          </a:lnRef>
          <a:fillRef idx="1">
            <a:schemeClr val="accent1"/>
          </a:fillRef>
          <a:effectRef idx="0">
            <a:schemeClr val="accent1"/>
          </a:effectRef>
          <a:fontRef idx="minor"/>
        </p:style>
      </p:sp>
      <p:sp>
        <p:nvSpPr>
          <p:cNvPr id="138" name="TextBox 20"/>
          <p:cNvSpPr/>
          <p:nvPr/>
        </p:nvSpPr>
        <p:spPr>
          <a:xfrm>
            <a:off x="2334600" y="192600"/>
            <a:ext cx="135756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u="sng">
                <a:solidFill>
                  <a:srgbClr val="ffffff"/>
                </a:solidFill>
                <a:uFillTx/>
                <a:latin typeface="Times New Roman"/>
              </a:rPr>
              <a:t>HTTP</a:t>
            </a:r>
            <a:endParaRPr b="0" lang="en-US" sz="3200" spc="-1" strike="noStrike">
              <a:latin typeface="Arial"/>
            </a:endParaRPr>
          </a:p>
        </p:txBody>
      </p:sp>
      <p:sp>
        <p:nvSpPr>
          <p:cNvPr id="139" name="TextBox 21"/>
          <p:cNvSpPr/>
          <p:nvPr/>
        </p:nvSpPr>
        <p:spPr>
          <a:xfrm>
            <a:off x="8430480" y="178560"/>
            <a:ext cx="142668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3200" spc="-1" strike="noStrike" u="sng">
                <a:solidFill>
                  <a:srgbClr val="000000"/>
                </a:solidFill>
                <a:uFillTx/>
                <a:latin typeface="Times New Roman"/>
              </a:rPr>
              <a:t>MQTT</a:t>
            </a:r>
            <a:endParaRPr b="0" lang="en-US" sz="3200" spc="-1" strike="noStrike">
              <a:latin typeface="Arial"/>
            </a:endParaRPr>
          </a:p>
        </p:txBody>
      </p:sp>
      <p:pic>
        <p:nvPicPr>
          <p:cNvPr id="140" name="Picture 22" descr="A picture containing text, clipart&#10;&#10;Description automatically generated"/>
          <p:cNvPicPr/>
          <p:nvPr/>
        </p:nvPicPr>
        <p:blipFill>
          <a:blip r:embed="rId1"/>
          <a:stretch/>
        </p:blipFill>
        <p:spPr>
          <a:xfrm>
            <a:off x="0" y="0"/>
            <a:ext cx="970200" cy="970200"/>
          </a:xfrm>
          <a:prstGeom prst="rect">
            <a:avLst/>
          </a:prstGeom>
          <a:ln w="0">
            <a:noFill/>
          </a:ln>
        </p:spPr>
      </p:pic>
      <p:pic>
        <p:nvPicPr>
          <p:cNvPr id="141" name="Picture 23" descr="A picture containing logo&#10;&#10;Description automatically generated"/>
          <p:cNvPicPr/>
          <p:nvPr/>
        </p:nvPicPr>
        <p:blipFill>
          <a:blip r:embed="rId2"/>
          <a:stretch/>
        </p:blipFill>
        <p:spPr>
          <a:xfrm>
            <a:off x="9424080" y="6330960"/>
            <a:ext cx="2764440" cy="526680"/>
          </a:xfrm>
          <a:prstGeom prst="rect">
            <a:avLst/>
          </a:prstGeom>
          <a:ln w="0">
            <a:noFill/>
          </a:ln>
        </p:spPr>
      </p:pic>
      <p:sp>
        <p:nvSpPr>
          <p:cNvPr id="142" name="TextBox 25"/>
          <p:cNvSpPr/>
          <p:nvPr/>
        </p:nvSpPr>
        <p:spPr>
          <a:xfrm>
            <a:off x="6457680" y="1333080"/>
            <a:ext cx="40276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000000"/>
                </a:solidFill>
                <a:latin typeface="Times New Roman"/>
              </a:rPr>
              <a:t>Tin nhắn xếp hàng từ xa.</a:t>
            </a:r>
            <a:endParaRPr b="0" lang="en-US" sz="2000" spc="-1" strike="noStrike">
              <a:latin typeface="Arial"/>
            </a:endParaRPr>
          </a:p>
        </p:txBody>
      </p:sp>
      <p:sp>
        <p:nvSpPr>
          <p:cNvPr id="143" name="TextBox 27"/>
          <p:cNvSpPr/>
          <p:nvPr/>
        </p:nvSpPr>
        <p:spPr>
          <a:xfrm>
            <a:off x="941760" y="1333080"/>
            <a:ext cx="387900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ffffff"/>
                </a:solidFill>
                <a:latin typeface="Times New Roman"/>
              </a:rPr>
              <a:t>Giao thức truyền siêu văn bản.</a:t>
            </a:r>
            <a:endParaRPr b="0" lang="en-US" sz="2000" spc="-1" strike="noStrike">
              <a:latin typeface="Arial"/>
            </a:endParaRPr>
          </a:p>
        </p:txBody>
      </p:sp>
      <p:sp>
        <p:nvSpPr>
          <p:cNvPr id="144" name="TextBox 29"/>
          <p:cNvSpPr/>
          <p:nvPr/>
        </p:nvSpPr>
        <p:spPr>
          <a:xfrm>
            <a:off x="6457680" y="1905480"/>
            <a:ext cx="526320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000000"/>
                </a:solidFill>
                <a:latin typeface="Times New Roman"/>
              </a:rPr>
              <a:t>Là giao thức bất đồng bộ, nghĩa là các thiết bị IoT có thể gửi và nhận thông điệp bất kể khi nào mà không cần chờ đợi phản hồi từ thiết bị khác.</a:t>
            </a:r>
            <a:endParaRPr b="0" lang="en-US" sz="2000" spc="-1" strike="noStrike">
              <a:latin typeface="Arial"/>
            </a:endParaRPr>
          </a:p>
        </p:txBody>
      </p:sp>
      <p:sp>
        <p:nvSpPr>
          <p:cNvPr id="145" name="TextBox 31"/>
          <p:cNvSpPr/>
          <p:nvPr/>
        </p:nvSpPr>
        <p:spPr>
          <a:xfrm>
            <a:off x="941760" y="1908000"/>
            <a:ext cx="454680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vi-VN" sz="2000" spc="-1" strike="noStrike">
                <a:solidFill>
                  <a:srgbClr val="f1f2f2"/>
                </a:solidFill>
                <a:latin typeface="Times New Roman"/>
              </a:rPr>
              <a:t>là giao thức đồng bộ, nghĩa là máy khách phải chờ đợi phản hồi từ máy chủ trước khi tiếp tục gửi yêu cầu.</a:t>
            </a:r>
            <a:endParaRPr b="0" lang="en-US" sz="2000" spc="-1" strike="noStrike">
              <a:latin typeface="Arial"/>
            </a:endParaRPr>
          </a:p>
        </p:txBody>
      </p:sp>
      <p:sp>
        <p:nvSpPr>
          <p:cNvPr id="146" name="TextBox 33"/>
          <p:cNvSpPr/>
          <p:nvPr/>
        </p:nvSpPr>
        <p:spPr>
          <a:xfrm>
            <a:off x="6457680" y="3093480"/>
            <a:ext cx="5263200" cy="1004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000000"/>
                </a:solidFill>
                <a:latin typeface="Times New Roman"/>
              </a:rPr>
              <a:t>publisher / subscriber: Tại đây các thiết bị có thể publisher bất kỳ chủ đề nào và cũng có thể subscriber bất kỳ chủ đề nào cho mọi cập nhật.</a:t>
            </a:r>
            <a:endParaRPr b="0" lang="en-US" sz="2000" spc="-1" strike="noStrike">
              <a:latin typeface="Arial"/>
            </a:endParaRPr>
          </a:p>
        </p:txBody>
      </p:sp>
      <p:sp>
        <p:nvSpPr>
          <p:cNvPr id="147" name="TextBox 35"/>
          <p:cNvSpPr/>
          <p:nvPr/>
        </p:nvSpPr>
        <p:spPr>
          <a:xfrm>
            <a:off x="970560" y="3378240"/>
            <a:ext cx="4027680" cy="394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ffffff"/>
                </a:solidFill>
                <a:latin typeface="Times New Roman"/>
              </a:rPr>
              <a:t>Kiến ​​trúc yêu cầu / đáp ứng.</a:t>
            </a:r>
            <a:endParaRPr b="0" lang="en-US" sz="2000" spc="-1" strike="noStrike">
              <a:latin typeface="Arial"/>
            </a:endParaRPr>
          </a:p>
        </p:txBody>
      </p:sp>
      <p:sp>
        <p:nvSpPr>
          <p:cNvPr id="148" name="TextBox 37"/>
          <p:cNvSpPr/>
          <p:nvPr/>
        </p:nvSpPr>
        <p:spPr>
          <a:xfrm>
            <a:off x="6457680" y="4282200"/>
            <a:ext cx="402768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000000"/>
                </a:solidFill>
                <a:latin typeface="Times New Roman"/>
              </a:rPr>
              <a:t>Kích thước dữ liệu nhỏ, là nhị phân với tiêu đề 2 Byte.</a:t>
            </a:r>
            <a:endParaRPr b="0" lang="en-US" sz="2000" spc="-1" strike="noStrike">
              <a:latin typeface="Arial"/>
            </a:endParaRPr>
          </a:p>
        </p:txBody>
      </p:sp>
      <p:sp>
        <p:nvSpPr>
          <p:cNvPr id="149" name="TextBox 39"/>
          <p:cNvSpPr/>
          <p:nvPr/>
        </p:nvSpPr>
        <p:spPr>
          <a:xfrm>
            <a:off x="973440" y="4282200"/>
            <a:ext cx="2721600" cy="699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GB" sz="2000" spc="-1" strike="noStrike">
                <a:solidFill>
                  <a:srgbClr val="ffffff"/>
                </a:solidFill>
                <a:latin typeface="Times New Roman"/>
              </a:rPr>
              <a:t>Kích thước dữ liệu lớn, ở định dạng ASCII.</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6411600" y="635040"/>
            <a:ext cx="5126760" cy="145044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100000"/>
              </a:lnSpc>
              <a:buNone/>
            </a:pPr>
            <a:r>
              <a:rPr b="1" lang="en-US" sz="4000" spc="-1" strike="noStrike">
                <a:solidFill>
                  <a:srgbClr val="dadada"/>
                </a:solidFill>
                <a:latin typeface="Times New Roman"/>
              </a:rPr>
              <a:t>MQTT</a:t>
            </a:r>
            <a:endParaRPr b="0" lang="en-US" sz="4000" spc="-1" strike="noStrike">
              <a:solidFill>
                <a:srgbClr val="ffffff"/>
              </a:solidFill>
              <a:latin typeface="Calisto MT"/>
            </a:endParaRPr>
          </a:p>
        </p:txBody>
      </p:sp>
      <p:sp>
        <p:nvSpPr>
          <p:cNvPr id="151" name="PlaceHolder 2"/>
          <p:cNvSpPr>
            <a:spLocks noGrp="1"/>
          </p:cNvSpPr>
          <p:nvPr>
            <p:ph/>
          </p:nvPr>
        </p:nvSpPr>
        <p:spPr>
          <a:xfrm>
            <a:off x="6411600" y="2407320"/>
            <a:ext cx="5126760" cy="3461400"/>
          </a:xfrm>
          <a:prstGeom prst="rect">
            <a:avLst/>
          </a:prstGeom>
          <a:noFill/>
          <a:ln w="0">
            <a:noFill/>
          </a:ln>
          <a:effectLst>
            <a:outerShdw dist="0" dir="0" blurRad="25560" rotWithShape="0">
              <a:srgbClr val="000000">
                <a:alpha val="46000"/>
              </a:srgbClr>
            </a:outerShdw>
          </a:effectLst>
        </p:spPr>
        <p:txBody>
          <a:bodyPr anchor="t">
            <a:normAutofit fontScale="85000"/>
          </a:bodyPr>
          <a:p>
            <a:pPr marL="343080" indent="-306000">
              <a:lnSpc>
                <a:spcPct val="100000"/>
              </a:lnSpc>
              <a:spcBef>
                <a:spcPts val="400"/>
              </a:spcBef>
              <a:spcAft>
                <a:spcPts val="601"/>
              </a:spcAft>
              <a:buClr>
                <a:srgbClr val="dadada"/>
              </a:buClr>
              <a:buSzPct val="70000"/>
              <a:buFont typeface="Wingdings 2" charset="2"/>
              <a:buChar char=""/>
            </a:pPr>
            <a:r>
              <a:rPr b="0" lang="vi-VN" sz="2000" spc="-1" strike="noStrike">
                <a:solidFill>
                  <a:srgbClr val="dadada"/>
                </a:solidFill>
                <a:latin typeface="Calisto MT"/>
              </a:rPr>
              <a:t>MQTT là một giao thức nhắn tin dựa trên các tiêu chuẩn hoặc một bộ các quy tắc được sử dụng cho việc giao tiếp máy với máy. Cảm biến thông minh, thiết bị đeo trên người và các thiết bị Internet vạn vật (IoT) khác thường phải truyền và nhận dữ liệu qua mạng có tài nguyên và băng thông hạn chế. Các thiết bị IoT này sử dụng MQTT để truyền dữ liệu vì giao thức này dễ triển khai và có thể giao tiếp dữ liệu IoT một cách hiệu quả. MQTT hỗ trợ nhắn tin giữa các thiết bị với đám mây và từ đám mây đến thiết bị.</a:t>
            </a:r>
            <a:endParaRPr b="0" lang="en-US" sz="2000" spc="-1" strike="noStrike">
              <a:solidFill>
                <a:srgbClr val="dadada"/>
              </a:solidFill>
              <a:latin typeface="Calisto MT"/>
            </a:endParaRPr>
          </a:p>
        </p:txBody>
      </p:sp>
      <p:pic>
        <p:nvPicPr>
          <p:cNvPr id="152" name="Content Placeholder 4" descr=""/>
          <p:cNvPicPr/>
          <p:nvPr/>
        </p:nvPicPr>
        <p:blipFill>
          <a:blip r:embed="rId1"/>
          <a:stretch/>
        </p:blipFill>
        <p:spPr>
          <a:xfrm>
            <a:off x="643320" y="1491120"/>
            <a:ext cx="5114880" cy="3555720"/>
          </a:xfrm>
          <a:prstGeom prst="rect">
            <a:avLst/>
          </a:prstGeom>
          <a:ln w="0">
            <a:noFill/>
          </a:ln>
        </p:spPr>
      </p:pic>
      <p:pic>
        <p:nvPicPr>
          <p:cNvPr id="153" name="Picture 5"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54" name="Picture 6"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Picture 2" descr="MQTT tiêu thụ dữ liệu tối thiểu"/>
          <p:cNvPicPr/>
          <p:nvPr/>
        </p:nvPicPr>
        <p:blipFill>
          <a:blip r:embed="rId1"/>
          <a:stretch/>
        </p:blipFill>
        <p:spPr>
          <a:xfrm>
            <a:off x="7301160" y="1088280"/>
            <a:ext cx="4308120" cy="4680720"/>
          </a:xfrm>
          <a:prstGeom prst="rect">
            <a:avLst/>
          </a:prstGeom>
          <a:ln w="0">
            <a:noFill/>
          </a:ln>
        </p:spPr>
      </p:pic>
      <p:sp>
        <p:nvSpPr>
          <p:cNvPr id="156" name="TextBox 4"/>
          <p:cNvSpPr/>
          <p:nvPr/>
        </p:nvSpPr>
        <p:spPr>
          <a:xfrm>
            <a:off x="582120" y="1720800"/>
            <a:ext cx="609264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vi-VN" sz="1800" spc="-1" strike="noStrike">
                <a:solidFill>
                  <a:srgbClr val="ffffff"/>
                </a:solidFill>
                <a:latin typeface="Calisto MT"/>
              </a:rPr>
              <a:t>MQTT Broker là một phần mềm trung gian (middleware) hoạt động như một máy chủ trung tâm để kết nối các thiết bị IoT và hỗ trợ cho việc truyền tải dữ liệu giữa các thiết bị IoT. MQTT Broker nhận các thông điệp được gửi từ các thiết bị IoT và phân phối chúng đến các thiết bị khác đang đăng ký để nhận thông điệp đó.</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vi-VN" sz="1800" spc="-1" strike="noStrike">
                <a:solidFill>
                  <a:srgbClr val="ffffff"/>
                </a:solidFill>
                <a:latin typeface="Calisto MT"/>
              </a:rPr>
              <a:t>Một số phần mềm MQTT Broker phổ biến bao gồm Mosquitto, HiveMQ, EMQX, VerneMQ. MQTT Broker cũng có thể được triển khai trên các thiết bị nhúng (embedded devices) nhỏ gọn như Raspberry Pi, để tạo ra các ứng dụng IoT đơn giản và tiết kiệm chi phí.</a:t>
            </a:r>
            <a:endParaRPr b="0" lang="en-US" sz="1800" spc="-1" strike="noStrike">
              <a:latin typeface="Arial"/>
            </a:endParaRPr>
          </a:p>
        </p:txBody>
      </p:sp>
      <p:pic>
        <p:nvPicPr>
          <p:cNvPr id="157" name="Picture 5"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58" name="Picture 6"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913680" y="609480"/>
            <a:ext cx="10353240" cy="970200"/>
          </a:xfrm>
          <a:prstGeom prst="rect">
            <a:avLst/>
          </a:prstGeom>
          <a:noFill/>
          <a:ln w="0">
            <a:noFill/>
          </a:ln>
          <a:effectLst>
            <a:outerShdw dist="0" dir="0" blurRad="25560" rotWithShape="0">
              <a:srgbClr val="000000">
                <a:alpha val="46000"/>
              </a:srgbClr>
            </a:outerShdw>
          </a:effectLst>
        </p:spPr>
        <p:txBody>
          <a:bodyPr anchor="ctr">
            <a:noAutofit/>
          </a:bodyPr>
          <a:p>
            <a:endParaRPr b="0" lang="en-US" sz="1800" spc="-1" strike="noStrike">
              <a:solidFill>
                <a:srgbClr val="ffffff"/>
              </a:solidFill>
              <a:latin typeface="Calisto MT"/>
            </a:endParaRPr>
          </a:p>
        </p:txBody>
      </p:sp>
      <p:sp>
        <p:nvSpPr>
          <p:cNvPr id="160" name="PlaceHolder 2"/>
          <p:cNvSpPr>
            <a:spLocks noGrp="1"/>
          </p:cNvSpPr>
          <p:nvPr>
            <p:ph/>
          </p:nvPr>
        </p:nvSpPr>
        <p:spPr>
          <a:xfrm>
            <a:off x="913680" y="1732320"/>
            <a:ext cx="10353240" cy="4058280"/>
          </a:xfrm>
          <a:prstGeom prst="rect">
            <a:avLst/>
          </a:prstGeom>
          <a:noFill/>
          <a:ln w="0">
            <a:noFill/>
          </a:ln>
          <a:effectLst>
            <a:outerShdw dist="0" dir="0" blurRad="25560" rotWithShape="0">
              <a:srgbClr val="000000">
                <a:alpha val="46000"/>
              </a:srgbClr>
            </a:outerShdw>
          </a:effectLst>
        </p:spPr>
        <p:txBody>
          <a:bodyPr anchor="t">
            <a:noAutofit/>
          </a:bodyPr>
          <a:p>
            <a:endParaRPr b="0" lang="en-US" sz="2000" spc="-1" strike="noStrike">
              <a:solidFill>
                <a:srgbClr val="dadada"/>
              </a:solidFill>
              <a:latin typeface="Calisto MT"/>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1" descr="A splash of colors on a white surface"/>
          <p:cNvPicPr/>
          <p:nvPr/>
        </p:nvPicPr>
        <p:blipFill>
          <a:blip r:embed="rId1">
            <a:grayscl/>
          </a:blip>
          <a:srcRect l="0" t="2397" r="0" b="22603"/>
          <a:stretch/>
        </p:blipFill>
        <p:spPr>
          <a:xfrm>
            <a:off x="-3240" y="0"/>
            <a:ext cx="12191760" cy="6857640"/>
          </a:xfrm>
          <a:prstGeom prst="rect">
            <a:avLst/>
          </a:prstGeom>
          <a:ln w="0">
            <a:noFill/>
          </a:ln>
        </p:spPr>
      </p:pic>
      <p:pic>
        <p:nvPicPr>
          <p:cNvPr id="162"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63"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95"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96"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98"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99"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sp>
        <p:nvSpPr>
          <p:cNvPr id="100" name="TextBox 1"/>
          <p:cNvSpPr/>
          <p:nvPr/>
        </p:nvSpPr>
        <p:spPr>
          <a:xfrm>
            <a:off x="1558080" y="192960"/>
            <a:ext cx="4537440" cy="577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US" sz="3200" spc="-1" strike="noStrike" u="sng">
                <a:solidFill>
                  <a:srgbClr val="000000"/>
                </a:solidFill>
                <a:uFillTx/>
                <a:latin typeface="Times New Roman"/>
              </a:rPr>
              <a:t>I. TỔNG QUAN:</a:t>
            </a:r>
            <a:endParaRPr b="0" lang="en-US" sz="3200" spc="-1" strike="noStrike">
              <a:latin typeface="Arial"/>
            </a:endParaRPr>
          </a:p>
        </p:txBody>
      </p:sp>
      <p:sp>
        <p:nvSpPr>
          <p:cNvPr id="101" name="Rectangle 4"/>
          <p:cNvSpPr/>
          <p:nvPr/>
        </p:nvSpPr>
        <p:spPr>
          <a:xfrm>
            <a:off x="341280" y="2628720"/>
            <a:ext cx="6105600" cy="1395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Times New Roman"/>
              </a:rPr>
              <a:t>Tạo một điều khiển từ xa hồng ngoại sử dụng ESP32, có thể điều khiển bằng điện thoại hoặc web qua wifi. Bằng việc sử dụng các thư viện chuẩn trong thư viện IrRemote của Arduino.</a:t>
            </a:r>
            <a:endParaRPr b="0" lang="en-US" sz="1800" spc="-1" strike="noStrike">
              <a:latin typeface="Arial"/>
            </a:endParaRPr>
          </a:p>
        </p:txBody>
      </p:sp>
      <p:pic>
        <p:nvPicPr>
          <p:cNvPr id="102" name="Picture 6" descr="A person holds a remote control&#10;&#10;Description automatically generated with medium confidence"/>
          <p:cNvPicPr/>
          <p:nvPr/>
        </p:nvPicPr>
        <p:blipFill>
          <a:blip r:embed="rId4"/>
          <a:stretch/>
        </p:blipFill>
        <p:spPr>
          <a:xfrm>
            <a:off x="7230240" y="1739520"/>
            <a:ext cx="4759920" cy="31734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104"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05"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pic>
        <p:nvPicPr>
          <p:cNvPr id="106" name="Picture 1" descr="A picture containing icon&#10;&#10;Description automatically generated"/>
          <p:cNvPicPr/>
          <p:nvPr/>
        </p:nvPicPr>
        <p:blipFill>
          <a:blip r:embed="rId4"/>
          <a:stretch/>
        </p:blipFill>
        <p:spPr>
          <a:xfrm>
            <a:off x="9424080" y="2357280"/>
            <a:ext cx="2142720" cy="2142720"/>
          </a:xfrm>
          <a:prstGeom prst="rect">
            <a:avLst/>
          </a:prstGeom>
          <a:ln w="0">
            <a:noFill/>
          </a:ln>
        </p:spPr>
      </p:pic>
      <p:sp>
        <p:nvSpPr>
          <p:cNvPr id="107" name="Rectangle 5"/>
          <p:cNvSpPr/>
          <p:nvPr/>
        </p:nvSpPr>
        <p:spPr>
          <a:xfrm>
            <a:off x="1371600" y="2615400"/>
            <a:ext cx="6036480" cy="14976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i="1" lang="en-US" sz="2400" spc="-1" strike="noStrike">
                <a:solidFill>
                  <a:srgbClr val="ff0000"/>
                </a:solidFill>
                <a:latin typeface="Times New Roman"/>
              </a:rPr>
              <a:t>Tất cả các thiết bị điều khiển hồng ngoại đều có một bộ data như nhau có phải không, những điều khiển không có sẵn data trong thư viện thì phải làm sao?</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109"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10"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sp>
        <p:nvSpPr>
          <p:cNvPr id="111" name="Rectangle 1"/>
          <p:cNvSpPr/>
          <p:nvPr/>
        </p:nvSpPr>
        <p:spPr>
          <a:xfrm>
            <a:off x="1588320" y="1203120"/>
            <a:ext cx="9540720" cy="4451400"/>
          </a:xfrm>
          <a:prstGeom prst="rect">
            <a:avLst/>
          </a:prstGeom>
          <a:solidFill>
            <a:srgbClr val="000000"/>
          </a:solidFill>
          <a:ln cap="rnd">
            <a:solidFill>
              <a:srgbClr val="8b3313"/>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buNone/>
            </a:pPr>
            <a:r>
              <a:rPr b="0" lang="vi-VN" sz="2000" spc="-1" strike="noStrike">
                <a:solidFill>
                  <a:srgbClr val="d1d5db"/>
                </a:solidFill>
                <a:latin typeface="Calisto MT"/>
              </a:rPr>
              <a:t>Điều khiển hồng ngoại (Infrared Remote Control) là một công nghệ được sử dụng để điều khiển các thiết bị điện tử từ xa bằng cách sử dụng sóng hồng ngoại. Các thiết bị điện tử như TV, DVD player, điều hòa không khí, máy chiếu, đầu thu TV...</a:t>
            </a:r>
            <a:endParaRPr b="0" lang="en-US" sz="2000" spc="-1" strike="noStrike">
              <a:latin typeface="Arial"/>
            </a:endParaRPr>
          </a:p>
          <a:p>
            <a:pPr>
              <a:lnSpc>
                <a:spcPct val="100000"/>
              </a:lnSpc>
              <a:buNone/>
            </a:pPr>
            <a:r>
              <a:rPr b="0" lang="vi-VN" sz="2000" spc="-1" strike="noStrike">
                <a:solidFill>
                  <a:srgbClr val="d1d5db"/>
                </a:solidFill>
                <a:latin typeface="Calisto MT"/>
              </a:rPr>
              <a:t>Người dùng chỉ cần nhấn các nút trên bộ điều khiển, và các tín hiệu hồng ngoại sẽ được phát ra từ bộ điều khiển và truyền đến thiết bị điện tử để thực hiện các chức năng tương ứng như tăng/giảm âm lượng, chuyển kênh, tắt/mở nguồn,...</a:t>
            </a:r>
            <a:endParaRPr b="0" lang="en-US" sz="2000" spc="-1" strike="noStrike">
              <a:latin typeface="Arial"/>
            </a:endParaRPr>
          </a:p>
          <a:p>
            <a:pPr>
              <a:lnSpc>
                <a:spcPct val="100000"/>
              </a:lnSpc>
              <a:buNone/>
            </a:pPr>
            <a:r>
              <a:rPr b="0" lang="vi-VN" sz="2000" spc="-1" strike="noStrike">
                <a:solidFill>
                  <a:srgbClr val="d1d5db"/>
                </a:solidFill>
                <a:latin typeface="Calisto MT"/>
              </a:rPr>
              <a:t>Các tín hiệu hồng ngoại có bước sóng dài khoảng từ 780nm đến 950nm và thường không thể nhìn thấy bằng mắt thường. Tuy nhiên, các cảm biến hồng ngoại trên thiết bị điện tử sẽ nhận được các tín hiệu này và chuyển chúng thành các lệnh để thực hiện các chức năng tương ứng.</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2" name="PlaceHolder 1"/>
          <p:cNvSpPr>
            <a:spLocks noGrp="1"/>
          </p:cNvSpPr>
          <p:nvPr>
            <p:ph type="title"/>
          </p:nvPr>
        </p:nvSpPr>
        <p:spPr>
          <a:xfrm>
            <a:off x="1097280" y="107640"/>
            <a:ext cx="6899040" cy="880920"/>
          </a:xfrm>
          <a:prstGeom prst="rect">
            <a:avLst/>
          </a:prstGeom>
          <a:noFill/>
          <a:ln w="0">
            <a:noFill/>
          </a:ln>
          <a:effectLst>
            <a:outerShdw dist="0" dir="0" blurRad="25560" rotWithShape="0">
              <a:srgbClr val="000000">
                <a:alpha val="46000"/>
              </a:srgbClr>
            </a:outerShdw>
          </a:effectLst>
        </p:spPr>
        <p:txBody>
          <a:bodyPr anchor="ctr">
            <a:normAutofit/>
          </a:bodyPr>
          <a:p>
            <a:pPr algn="ctr">
              <a:lnSpc>
                <a:spcPct val="100000"/>
              </a:lnSpc>
              <a:buNone/>
            </a:pPr>
            <a:r>
              <a:rPr b="1" lang="pt-BR" sz="4000" spc="-1" strike="noStrike" u="sng">
                <a:solidFill>
                  <a:srgbClr val="ffffff"/>
                </a:solidFill>
                <a:uFillTx/>
                <a:latin typeface="Times New Roman"/>
              </a:rPr>
              <a:t>Giao thức IR (IR protocol)</a:t>
            </a:r>
            <a:endParaRPr b="0" lang="en-US" sz="4000" spc="-1" strike="noStrike">
              <a:solidFill>
                <a:srgbClr val="ffffff"/>
              </a:solidFill>
              <a:latin typeface="Calisto MT"/>
            </a:endParaRPr>
          </a:p>
        </p:txBody>
      </p:sp>
      <p:pic>
        <p:nvPicPr>
          <p:cNvPr id="113" name="Picture 8" descr="A picture containing text, clipart&#10;&#10;Description automatically generated"/>
          <p:cNvPicPr/>
          <p:nvPr/>
        </p:nvPicPr>
        <p:blipFill>
          <a:blip r:embed="rId1"/>
          <a:stretch/>
        </p:blipFill>
        <p:spPr>
          <a:xfrm>
            <a:off x="0" y="0"/>
            <a:ext cx="970200" cy="970200"/>
          </a:xfrm>
          <a:prstGeom prst="rect">
            <a:avLst/>
          </a:prstGeom>
          <a:ln w="0">
            <a:noFill/>
          </a:ln>
        </p:spPr>
      </p:pic>
      <p:pic>
        <p:nvPicPr>
          <p:cNvPr id="114" name="Picture 10" descr="A picture containing logo&#10;&#10;Description automatically generated"/>
          <p:cNvPicPr/>
          <p:nvPr/>
        </p:nvPicPr>
        <p:blipFill>
          <a:blip r:embed="rId2"/>
          <a:stretch/>
        </p:blipFill>
        <p:spPr>
          <a:xfrm>
            <a:off x="9424080" y="6330960"/>
            <a:ext cx="2764440" cy="526680"/>
          </a:xfrm>
          <a:prstGeom prst="rect">
            <a:avLst/>
          </a:prstGeom>
          <a:ln w="0">
            <a:noFill/>
          </a:ln>
        </p:spPr>
      </p:pic>
      <p:sp>
        <p:nvSpPr>
          <p:cNvPr id="115" name="TextBox 12"/>
          <p:cNvSpPr/>
          <p:nvPr/>
        </p:nvSpPr>
        <p:spPr>
          <a:xfrm>
            <a:off x="604440" y="2280240"/>
            <a:ext cx="4006440" cy="821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2400" spc="-1" strike="noStrike">
                <a:solidFill>
                  <a:srgbClr val="ffffff"/>
                </a:solidFill>
                <a:latin typeface="Times New Roman"/>
              </a:rPr>
              <a:t>Cách giao tiếp một điều khiển từ xa với một bộ vi điều khiển</a:t>
            </a:r>
            <a:r>
              <a:rPr b="0" lang="en-US" sz="1800" spc="-1" strike="noStrike">
                <a:solidFill>
                  <a:srgbClr val="ffffff"/>
                </a:solidFill>
                <a:latin typeface="Times New Roman"/>
              </a:rPr>
              <a:t>.</a:t>
            </a:r>
            <a:endParaRPr b="0" lang="en-US" sz="1800" spc="-1" strike="noStrike">
              <a:latin typeface="Arial"/>
            </a:endParaRPr>
          </a:p>
        </p:txBody>
      </p:sp>
      <p:pic>
        <p:nvPicPr>
          <p:cNvPr id="116" name="Picture 2" descr="Giao thức từ xa NEC"/>
          <p:cNvPicPr/>
          <p:nvPr/>
        </p:nvPicPr>
        <p:blipFill>
          <a:blip r:embed="rId3"/>
          <a:stretch/>
        </p:blipFill>
        <p:spPr>
          <a:xfrm>
            <a:off x="4547160" y="3952800"/>
            <a:ext cx="7143480" cy="1666440"/>
          </a:xfrm>
          <a:prstGeom prst="rect">
            <a:avLst/>
          </a:prstGeom>
          <a:ln w="0">
            <a:noFill/>
          </a:ln>
        </p:spPr>
      </p:pic>
      <p:sp>
        <p:nvSpPr>
          <p:cNvPr id="117" name="TextBox 14"/>
          <p:cNvSpPr/>
          <p:nvPr/>
        </p:nvSpPr>
        <p:spPr>
          <a:xfrm>
            <a:off x="606240" y="3164760"/>
            <a:ext cx="60930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vi-VN" sz="1800" spc="-1" strike="noStrike">
                <a:solidFill>
                  <a:srgbClr val="ffffff"/>
                </a:solidFill>
                <a:latin typeface="Calisto MT"/>
              </a:rPr>
              <a:t>Có nhiều loại giao thức IR khác nhau nhưng trong số đó, những loại phổ biến nhất là Giao thức từ xa NEC và Giao thức từ xa RC5</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18" name="TextBox 4"/>
          <p:cNvSpPr/>
          <p:nvPr/>
        </p:nvSpPr>
        <p:spPr>
          <a:xfrm>
            <a:off x="1097280" y="516960"/>
            <a:ext cx="5977440" cy="1666080"/>
          </a:xfrm>
          <a:prstGeom prst="rect">
            <a:avLst/>
          </a:prstGeom>
          <a:noFill/>
          <a:ln w="0">
            <a:noFill/>
          </a:ln>
        </p:spPr>
        <p:style>
          <a:lnRef idx="0"/>
          <a:fillRef idx="0"/>
          <a:effectRef idx="0"/>
          <a:fontRef idx="minor"/>
        </p:style>
        <p:txBody>
          <a:bodyPr anchor="b">
            <a:normAutofit/>
          </a:bodyPr>
          <a:p>
            <a:pPr>
              <a:lnSpc>
                <a:spcPct val="90000"/>
              </a:lnSpc>
              <a:spcAft>
                <a:spcPts val="601"/>
              </a:spcAft>
              <a:buNone/>
            </a:pPr>
            <a:r>
              <a:rPr b="1" lang="en-US" sz="4000" spc="-52" strike="noStrike" u="sng">
                <a:solidFill>
                  <a:srgbClr val="ffffff"/>
                </a:solidFill>
                <a:uFillTx/>
                <a:latin typeface="Calisto MT"/>
              </a:rPr>
              <a:t>Giao thức IR NEC:</a:t>
            </a:r>
            <a:endParaRPr b="0" lang="en-US" sz="4000" spc="-1" strike="noStrike">
              <a:latin typeface="Arial"/>
            </a:endParaRPr>
          </a:p>
        </p:txBody>
      </p:sp>
      <p:sp>
        <p:nvSpPr>
          <p:cNvPr id="119" name="TextBox 2"/>
          <p:cNvSpPr/>
          <p:nvPr/>
        </p:nvSpPr>
        <p:spPr>
          <a:xfrm>
            <a:off x="546840" y="2485080"/>
            <a:ext cx="5977440" cy="3342240"/>
          </a:xfrm>
          <a:prstGeom prst="rect">
            <a:avLst/>
          </a:prstGeom>
          <a:noFill/>
          <a:ln w="0">
            <a:noFill/>
          </a:ln>
        </p:spPr>
        <p:style>
          <a:lnRef idx="0"/>
          <a:fillRef idx="0"/>
          <a:effectRef idx="0"/>
          <a:fontRef idx="minor"/>
        </p:style>
        <p:txBody>
          <a:bodyPr lIns="0" rIns="0" anchor="t">
            <a:normAutofit fontScale="99000"/>
          </a:bodyPr>
          <a:p>
            <a:pPr>
              <a:lnSpc>
                <a:spcPct val="90000"/>
              </a:lnSpc>
              <a:spcAft>
                <a:spcPts val="601"/>
              </a:spcAft>
              <a:buNone/>
            </a:pPr>
            <a:r>
              <a:rPr b="0" lang="en-US" sz="1400" spc="-1" strike="noStrike">
                <a:solidFill>
                  <a:srgbClr val="ffffff"/>
                </a:solidFill>
                <a:latin typeface="Calisto MT"/>
              </a:rPr>
              <a:t>Dạng bit chuẩn của giao thức NEC:</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khởi đầu (Header): 16 bit, có giá trị là "1" và "0" xen kẽ</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địa chỉ (Address): 8 bit, xác định địa chỉ của thiết bị điện tử cần điều khiển</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đảo địa chỉ (Address Inverse): 8 bit, là đảo ngược của bit địa chỉ</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lệnh (Command): 8 bit, xác định lệnh cần thực hiện trên thiết bị điện tử</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đảo lệnh (Command Inverse): 8 bit, là đảo ngược của bit lệnh</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Bit kết thúc (Footer): 8 bit, có giá trị là "1"</a:t>
            </a:r>
            <a:endParaRPr b="0" lang="en-US" sz="1400" spc="-1" strike="noStrike">
              <a:latin typeface="Arial"/>
            </a:endParaRPr>
          </a:p>
          <a:p>
            <a:pPr>
              <a:lnSpc>
                <a:spcPct val="90000"/>
              </a:lnSpc>
              <a:spcAft>
                <a:spcPts val="601"/>
              </a:spcAft>
              <a:buNone/>
            </a:pPr>
            <a:r>
              <a:rPr b="0" lang="en-US" sz="1400" spc="-1" strike="noStrike">
                <a:solidFill>
                  <a:srgbClr val="ffffff"/>
                </a:solidFill>
                <a:latin typeface="Calisto MT"/>
              </a:rPr>
              <a:t>Trong raw data của giao thức NEC, các chuỗi bit tương ứng với các phần Header, Address, Address Inverse, Command, Command Inverse và Footer sẽ được xác định và gửi đi. Khi thiết bị điện tử nhận được các chuỗi bit này, nó sẽ phân tích và thực hiện các lệnh tương ứng với các giá trị bit.</a:t>
            </a:r>
            <a:endParaRPr b="0" lang="en-US" sz="1400" spc="-1" strike="noStrike">
              <a:latin typeface="Arial"/>
            </a:endParaRPr>
          </a:p>
        </p:txBody>
      </p:sp>
      <p:pic>
        <p:nvPicPr>
          <p:cNvPr id="120" name="Picture 10" descr="Diagram&#10;&#10;Description automatically generated"/>
          <p:cNvPicPr/>
          <p:nvPr/>
        </p:nvPicPr>
        <p:blipFill>
          <a:blip r:embed="rId1"/>
          <a:stretch/>
        </p:blipFill>
        <p:spPr>
          <a:xfrm>
            <a:off x="6691320" y="3129840"/>
            <a:ext cx="5405760" cy="1080720"/>
          </a:xfrm>
          <a:prstGeom prst="rect">
            <a:avLst/>
          </a:prstGeom>
          <a:ln w="0">
            <a:noFill/>
          </a:ln>
        </p:spPr>
      </p:pic>
      <p:pic>
        <p:nvPicPr>
          <p:cNvPr id="121" name="Picture 5" descr="A picture containing text, clipart&#10;&#10;Description automatically generated"/>
          <p:cNvPicPr/>
          <p:nvPr/>
        </p:nvPicPr>
        <p:blipFill>
          <a:blip r:embed="rId2"/>
          <a:stretch/>
        </p:blipFill>
        <p:spPr>
          <a:xfrm>
            <a:off x="3240" y="0"/>
            <a:ext cx="970200" cy="970200"/>
          </a:xfrm>
          <a:prstGeom prst="rect">
            <a:avLst/>
          </a:prstGeom>
          <a:ln w="0">
            <a:noFill/>
          </a:ln>
        </p:spPr>
      </p:pic>
      <p:pic>
        <p:nvPicPr>
          <p:cNvPr id="122" name="Picture 15"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3" name="Content Placeholder 3" descr=""/>
          <p:cNvPicPr/>
          <p:nvPr/>
        </p:nvPicPr>
        <p:blipFill>
          <a:blip r:embed="rId1"/>
          <a:stretch/>
        </p:blipFill>
        <p:spPr>
          <a:xfrm>
            <a:off x="2433600" y="2009160"/>
            <a:ext cx="7314840" cy="3504960"/>
          </a:xfrm>
          <a:prstGeom prst="rect">
            <a:avLst/>
          </a:prstGeom>
          <a:ln w="0">
            <a:noFill/>
          </a:ln>
          <a:effectLst>
            <a:outerShdw blurRad="25560" dir="0">
              <a:srgbClr val="000000">
                <a:alpha val="46000"/>
              </a:srgbClr>
            </a:outerShdw>
          </a:effectLst>
        </p:spPr>
      </p:pic>
      <p:pic>
        <p:nvPicPr>
          <p:cNvPr id="124" name="Picture 4" descr="A picture containing text, clipart&#10;&#10;Description automatically generated"/>
          <p:cNvPicPr/>
          <p:nvPr/>
        </p:nvPicPr>
        <p:blipFill>
          <a:blip r:embed="rId2"/>
          <a:stretch/>
        </p:blipFill>
        <p:spPr>
          <a:xfrm>
            <a:off x="3240" y="0"/>
            <a:ext cx="970200" cy="970200"/>
          </a:xfrm>
          <a:prstGeom prst="rect">
            <a:avLst/>
          </a:prstGeom>
          <a:ln w="0">
            <a:noFill/>
          </a:ln>
        </p:spPr>
      </p:pic>
      <p:pic>
        <p:nvPicPr>
          <p:cNvPr id="125" name="Picture 5" descr="A picture containing logo&#10;&#10;Description automatically generated"/>
          <p:cNvPicPr/>
          <p:nvPr/>
        </p:nvPicPr>
        <p:blipFill>
          <a:blip r:embed="rId3"/>
          <a:stretch/>
        </p:blipFill>
        <p:spPr>
          <a:xfrm>
            <a:off x="9424080" y="6330960"/>
            <a:ext cx="2764440" cy="5266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6" name="Picture 1" descr="A splash of colors on a white surface"/>
          <p:cNvPicPr/>
          <p:nvPr/>
        </p:nvPicPr>
        <p:blipFill>
          <a:blip r:embed="rId1">
            <a:grayscl/>
          </a:blip>
          <a:srcRect l="0" t="2397" r="0" b="22603"/>
          <a:stretch/>
        </p:blipFill>
        <p:spPr>
          <a:xfrm>
            <a:off x="0" y="0"/>
            <a:ext cx="12191760" cy="6857640"/>
          </a:xfrm>
          <a:prstGeom prst="rect">
            <a:avLst/>
          </a:prstGeom>
          <a:ln w="0">
            <a:noFill/>
          </a:ln>
        </p:spPr>
      </p:pic>
      <p:pic>
        <p:nvPicPr>
          <p:cNvPr id="127" name="Picture 7" descr="A picture containing text, clipart&#10;&#10;Description automatically generated"/>
          <p:cNvPicPr/>
          <p:nvPr/>
        </p:nvPicPr>
        <p:blipFill>
          <a:blip r:embed="rId2"/>
          <a:stretch/>
        </p:blipFill>
        <p:spPr>
          <a:xfrm>
            <a:off x="0" y="0"/>
            <a:ext cx="970200" cy="970200"/>
          </a:xfrm>
          <a:prstGeom prst="rect">
            <a:avLst/>
          </a:prstGeom>
          <a:ln w="0">
            <a:noFill/>
          </a:ln>
        </p:spPr>
      </p:pic>
      <p:pic>
        <p:nvPicPr>
          <p:cNvPr id="128" name="Picture 9" descr="A picture containing logo&#10;&#10;Description automatically generated"/>
          <p:cNvPicPr/>
          <p:nvPr/>
        </p:nvPicPr>
        <p:blipFill>
          <a:blip r:embed="rId3"/>
          <a:stretch/>
        </p:blipFill>
        <p:spPr>
          <a:xfrm>
            <a:off x="9424080" y="6330960"/>
            <a:ext cx="2764440" cy="526680"/>
          </a:xfrm>
          <a:prstGeom prst="rect">
            <a:avLst/>
          </a:prstGeom>
          <a:ln w="0">
            <a:noFill/>
          </a:ln>
        </p:spPr>
      </p:pic>
      <p:pic>
        <p:nvPicPr>
          <p:cNvPr id="129" name="Picture 2" descr="Text, letter&#10;&#10;Description automatically generated"/>
          <p:cNvPicPr/>
          <p:nvPr/>
        </p:nvPicPr>
        <p:blipFill>
          <a:blip r:embed="rId4"/>
          <a:stretch/>
        </p:blipFill>
        <p:spPr>
          <a:xfrm>
            <a:off x="1547280" y="970200"/>
            <a:ext cx="9097200" cy="1283400"/>
          </a:xfrm>
          <a:prstGeom prst="rect">
            <a:avLst/>
          </a:prstGeom>
          <a:ln w="0">
            <a:noFill/>
          </a:ln>
        </p:spPr>
      </p:pic>
      <p:pic>
        <p:nvPicPr>
          <p:cNvPr id="130" name="Picture 5" descr="A screenshot of a computer&#10;&#10;Description automatically generated with medium confidence"/>
          <p:cNvPicPr/>
          <p:nvPr/>
        </p:nvPicPr>
        <p:blipFill>
          <a:blip r:embed="rId5"/>
          <a:stretch/>
        </p:blipFill>
        <p:spPr>
          <a:xfrm>
            <a:off x="1547280" y="4334760"/>
            <a:ext cx="9097200" cy="1552320"/>
          </a:xfrm>
          <a:prstGeom prst="rect">
            <a:avLst/>
          </a:prstGeom>
          <a:ln w="0">
            <a:noFill/>
          </a:ln>
        </p:spPr>
      </p:pic>
      <p:pic>
        <p:nvPicPr>
          <p:cNvPr id="131" name="Picture 8" descr="Text&#10;&#10;Description automatically generated"/>
          <p:cNvPicPr/>
          <p:nvPr/>
        </p:nvPicPr>
        <p:blipFill>
          <a:blip r:embed="rId6"/>
          <a:stretch/>
        </p:blipFill>
        <p:spPr>
          <a:xfrm>
            <a:off x="1547280" y="2599200"/>
            <a:ext cx="9097200" cy="139032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TM04033929[[fn=Slate]]</Template>
  <TotalTime>2196</TotalTime>
  <Application>LibreOffice/7.3.7.2$Linux_X86_64 LibreOffice_project/30$Build-2</Application>
  <AppVersion>15.0000</AppVersion>
  <Words>1296</Words>
  <Paragraphs>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2023-04-19T07:32:31Z</dcterms:created>
  <dc:creator>Dương Nguyễn Hoàng</dc:creator>
  <dc:description/>
  <dc:language>en-US</dc:language>
  <cp:lastModifiedBy/>
  <dcterms:modified xsi:type="dcterms:W3CDTF">2023-04-25T16:04:19Z</dcterms:modified>
  <cp:revision>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vt:i4>
  </property>
  <property fmtid="{D5CDD505-2E9C-101B-9397-08002B2CF9AE}" pid="3" name="PresentationFormat">
    <vt:lpwstr>Widescreen</vt:lpwstr>
  </property>
  <property fmtid="{D5CDD505-2E9C-101B-9397-08002B2CF9AE}" pid="4" name="Slides">
    <vt:i4>16</vt:i4>
  </property>
</Properties>
</file>